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"/>
  </p:notesMasterIdLst>
  <p:handoutMasterIdLst>
    <p:handoutMasterId r:id="rId4"/>
  </p:handoutMasterIdLst>
  <p:sldIdLst>
    <p:sldId id="412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03531A-F884-4E59-B278-7D09611AA995}">
          <p14:sldIdLst/>
        </p14:section>
        <p14:section name="Untitled Section" id="{6DE50388-3A89-4944-A1D6-2A5DA7B71256}">
          <p14:sldIdLst>
            <p14:sldId id="4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98" clrIdx="0"/>
  <p:cmAuthor id="8" name="Nathalie Breysse" initials="NB" lastIdx="38" clrIdx="7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15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E1D8BF"/>
    <a:srgbClr val="949494"/>
    <a:srgbClr val="B2B2B2"/>
    <a:srgbClr val="68849E"/>
    <a:srgbClr val="80A093"/>
    <a:srgbClr val="F0F0F0"/>
    <a:srgbClr val="CAD8E4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792" autoAdjust="0"/>
  </p:normalViewPr>
  <p:slideViewPr>
    <p:cSldViewPr snapToGrid="0" snapToObjects="1">
      <p:cViewPr varScale="1">
        <p:scale>
          <a:sx n="141" d="100"/>
          <a:sy n="141" d="100"/>
        </p:scale>
        <p:origin x="1062" y="150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576" y="-322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7"/>
            <a:ext cx="5438140" cy="4140821"/>
          </a:xfrm>
        </p:spPr>
        <p:txBody>
          <a:bodyPr/>
          <a:lstStyle/>
          <a:p>
            <a:pPr lvl="0"/>
            <a:r>
              <a:rPr lang="en-GB" b="0" dirty="0">
                <a:effectLst/>
              </a:rPr>
              <a:t>Noradrenaline acts on two classes of adrenergic receptor, α and β.</a:t>
            </a:r>
            <a:r>
              <a:rPr lang="en-GB" baseline="30000" dirty="0"/>
              <a:t>[Purves et al., 2008]</a:t>
            </a:r>
            <a:r>
              <a:rPr lang="en-GB" b="0" dirty="0">
                <a:effectLst/>
              </a:rPr>
              <a:t> </a:t>
            </a:r>
            <a:r>
              <a:rPr lang="en-GB" b="0" kern="1200" dirty="0">
                <a:solidFill>
                  <a:schemeClr val="tx1"/>
                </a:solidFill>
                <a:effectLst/>
              </a:rPr>
              <a:t>Noradrenergic neurones project widely throughout the brain, and there are many brain areas where serotonin, noradrenaline and dopamine projections overlap, allowing interactions.</a:t>
            </a:r>
            <a:r>
              <a:rPr lang="en-GB" baseline="30000" dirty="0"/>
              <a:t>[Stahl, 2013]</a:t>
            </a:r>
            <a:endParaRPr lang="en-GB" b="0" kern="1200" dirty="0">
              <a:solidFill>
                <a:schemeClr val="tx1"/>
              </a:solidFill>
              <a:effectLst/>
            </a:endParaRPr>
          </a:p>
          <a:p>
            <a:pPr lvl="0"/>
            <a:r>
              <a:rPr lang="en-GB" dirty="0"/>
              <a:t>Noradrenaline and the locus coeruleus are thought to have important input into the </a:t>
            </a:r>
            <a:r>
              <a:rPr lang="en-GB" b="0" dirty="0">
                <a:effectLst/>
              </a:rPr>
              <a:t>control the CNS exerts </a:t>
            </a:r>
            <a:r>
              <a:rPr lang="en-GB" dirty="0"/>
              <a:t>over mood, cognition, stress, arousal, pain, and other functions.</a:t>
            </a:r>
            <a:r>
              <a:rPr lang="en-GB" baseline="30000" dirty="0"/>
              <a:t>[Stahl, 2013; Dunn &amp; </a:t>
            </a:r>
            <a:r>
              <a:rPr lang="en-GB" baseline="30000" dirty="0" err="1"/>
              <a:t>Swiergiel</a:t>
            </a:r>
            <a:r>
              <a:rPr lang="en-GB" baseline="30000" dirty="0"/>
              <a:t>, 2008]</a:t>
            </a:r>
            <a:r>
              <a:rPr lang="en-GB" dirty="0"/>
              <a:t> </a:t>
            </a:r>
            <a:r>
              <a:rPr lang="en-GB" b="0" kern="1200" dirty="0">
                <a:solidFill>
                  <a:schemeClr val="tx1"/>
                </a:solidFill>
                <a:effectLst/>
              </a:rPr>
              <a:t>Malfunction of the locus coeruleus is thought to underlie disorders such as depression, anxiety, and disorders of attention and information processing.</a:t>
            </a:r>
            <a:r>
              <a:rPr lang="en-GB" baseline="30000" dirty="0"/>
              <a:t>[Stahl, 2013]</a:t>
            </a:r>
            <a:endParaRPr lang="en-GB" b="0" kern="1200" dirty="0">
              <a:solidFill>
                <a:schemeClr val="tx1"/>
              </a:solidFill>
              <a:effectLst/>
            </a:endParaRPr>
          </a:p>
          <a:p>
            <a:r>
              <a:rPr lang="en-GB" kern="1200" dirty="0">
                <a:solidFill>
                  <a:schemeClr val="tx1"/>
                </a:solidFill>
                <a:effectLst/>
              </a:rPr>
              <a:t>Low or abnormal noradrenaline activity is, theoretically, characterised by impaired attention; concentration, working memory and information processing difficulties; as well as psychomotor retardation, fatigue, and apathy.</a:t>
            </a:r>
            <a:r>
              <a:rPr lang="en-GB" baseline="30000" dirty="0"/>
              <a:t>[Stahl, 2000]</a:t>
            </a:r>
            <a:r>
              <a:rPr lang="en-GB" dirty="0"/>
              <a:t> </a:t>
            </a:r>
            <a:r>
              <a:rPr lang="en-GB" kern="1200" dirty="0">
                <a:solidFill>
                  <a:schemeClr val="tx1"/>
                </a:solidFill>
                <a:effectLst/>
              </a:rPr>
              <a:t>In addition, abnormalities in the noradrenergic projection to the hypothalamus, which mediates stress response, are indicated in depressive and anxiety disorders.</a:t>
            </a:r>
            <a:r>
              <a:rPr lang="en-GB" baseline="30000" dirty="0"/>
              <a:t>[Dunn &amp; </a:t>
            </a:r>
            <a:r>
              <a:rPr lang="en-GB" baseline="30000" dirty="0" err="1"/>
              <a:t>Swiergiel</a:t>
            </a:r>
            <a:r>
              <a:rPr lang="en-GB" baseline="30000" dirty="0"/>
              <a:t>, 2008]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Dunn AJ, </a:t>
            </a:r>
            <a:r>
              <a:rPr lang="en-GB" dirty="0" err="1"/>
              <a:t>Swiergiel</a:t>
            </a:r>
            <a:r>
              <a:rPr lang="en-GB" dirty="0"/>
              <a:t> AH. The role of corticotropin-releasing factor and noradrenaline in stress-related responses, and the inter-relationships between the two systems. </a:t>
            </a:r>
            <a:r>
              <a:rPr lang="en-GB" dirty="0" err="1"/>
              <a:t>Eur</a:t>
            </a:r>
            <a:r>
              <a:rPr lang="en-GB" dirty="0"/>
              <a:t> J </a:t>
            </a:r>
            <a:r>
              <a:rPr lang="en-GB" dirty="0" err="1"/>
              <a:t>Pharmacol</a:t>
            </a:r>
            <a:r>
              <a:rPr lang="en-GB" dirty="0"/>
              <a:t> 2008; 583 (2–3): 186–193.</a:t>
            </a:r>
          </a:p>
          <a:p>
            <a:r>
              <a:rPr lang="en-GB" dirty="0"/>
              <a:t>Purves D, Augustine GJ, Fitzpatrick D, et al. (</a:t>
            </a:r>
            <a:r>
              <a:rPr lang="en-GB" dirty="0" err="1"/>
              <a:t>eds</a:t>
            </a:r>
            <a:r>
              <a:rPr lang="en-GB" dirty="0"/>
              <a:t>).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</a:t>
            </a:r>
            <a:r>
              <a:rPr lang="fr-FR" dirty="0" err="1"/>
              <a:t>Sinauer</a:t>
            </a:r>
            <a:r>
              <a:rPr lang="fr-FR" dirty="0"/>
              <a:t> Associates, 2008.</a:t>
            </a:r>
            <a:endParaRPr lang="en-GB" dirty="0"/>
          </a:p>
          <a:p>
            <a:r>
              <a:rPr lang="en-GB" dirty="0"/>
              <a:t>Stahl SM. Stahl’s Essential Psychopharmacology. Neuroscientific Basis and Practical Applications. 2</a:t>
            </a:r>
            <a:r>
              <a:rPr lang="en-GB" baseline="30000" dirty="0"/>
              <a:t>nd</a:t>
            </a:r>
            <a:r>
              <a:rPr lang="en-GB" dirty="0"/>
              <a:t> edition. © Cambridge University Press, 2000.</a:t>
            </a:r>
          </a:p>
          <a:p>
            <a:r>
              <a:rPr lang="en-GB" dirty="0"/>
              <a:t>Stahl SM. Stahl’s Essential Psychopharmacology. Neuroscientific Basis and Practical Applications. 4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2013.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85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28619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9744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498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493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14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65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8254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7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98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99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68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677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305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414885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97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332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88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6676968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3123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039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6186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6" r:id="rId18"/>
    <p:sldLayoutId id="2147483737" r:id="rId19"/>
    <p:sldLayoutId id="214748374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274">
            <a:extLst>
              <a:ext uri="{FF2B5EF4-FFF2-40B4-BE49-F238E27FC236}">
                <a16:creationId xmlns:a16="http://schemas.microsoft.com/office/drawing/2014/main" id="{59B2E51F-A567-41C6-9F34-F143198C94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46" t="11667" r="13405" b="12639"/>
          <a:stretch/>
        </p:blipFill>
        <p:spPr>
          <a:xfrm>
            <a:off x="3145887" y="1333649"/>
            <a:ext cx="7119426" cy="4190702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6027AC-B19C-4C3C-8AC4-CDADB30DA8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6E7AB-B154-42B6-B041-293CA97CA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Noradrenaline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44ACF-B30B-42B3-B319-7D9266DC697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sz="1600" dirty="0"/>
              <a:t>Noradrenaline (also called norepinephrine) is a neurotransmitter of neurones in the locus coeruleus</a:t>
            </a:r>
            <a:r>
              <a:rPr lang="en-GB" sz="1600" baseline="30000" dirty="0"/>
              <a:t>1,2</a:t>
            </a:r>
          </a:p>
          <a:p>
            <a:r>
              <a:rPr lang="en-GB" sz="1600" dirty="0"/>
              <a:t>The principal function of the locus coeruleus is to prioritise competing incoming stimuli, whether external (e.g., a threat from the environment) or internal (e.g., pain), and to focus attention</a:t>
            </a:r>
            <a:r>
              <a:rPr lang="en-GB" sz="1600" baseline="30000" dirty="0"/>
              <a:t>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20237-C20F-418A-AF37-DFF33F53A7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Stahl. Stahl’s Essential Psychopharmacology. Neuroscientific Basis and Practical Applications. 2</a:t>
            </a:r>
            <a:r>
              <a:rPr lang="en-GB" baseline="30000" dirty="0"/>
              <a:t>nd</a:t>
            </a:r>
            <a:r>
              <a:rPr lang="en-GB" dirty="0"/>
              <a:t> edition. 2000; </a:t>
            </a:r>
            <a:br>
              <a:rPr lang="en-GB" dirty="0"/>
            </a:br>
            <a:r>
              <a:rPr lang="en-GB" dirty="0"/>
              <a:t>2. Purves et al.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</a:t>
            </a:r>
            <a:r>
              <a:rPr lang="fr-FR" dirty="0" err="1"/>
              <a:t>edition</a:t>
            </a:r>
            <a:r>
              <a:rPr lang="fr-FR" dirty="0"/>
              <a:t>. 2008</a:t>
            </a:r>
            <a:r>
              <a:rPr lang="en-GB" dirty="0"/>
              <a:t>; 3. Dunn &amp; </a:t>
            </a:r>
            <a:r>
              <a:rPr lang="en-GB" dirty="0" err="1"/>
              <a:t>Swiergiel</a:t>
            </a:r>
            <a:r>
              <a:rPr lang="en-GB" dirty="0"/>
              <a:t>. Eur J </a:t>
            </a:r>
            <a:r>
              <a:rPr lang="en-GB" dirty="0" err="1"/>
              <a:t>Pharmacol</a:t>
            </a:r>
            <a:r>
              <a:rPr lang="en-GB" dirty="0"/>
              <a:t> 2008;583:186–193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B3229-AF8B-4550-87F5-6FF96BED2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739" name="TextBox 738">
            <a:extLst>
              <a:ext uri="{FF2B5EF4-FFF2-40B4-BE49-F238E27FC236}">
                <a16:creationId xmlns:a16="http://schemas.microsoft.com/office/drawing/2014/main" id="{16EEEDEE-A3F3-4C53-A04E-47AAA0E17D62}"/>
              </a:ext>
            </a:extLst>
          </p:cNvPr>
          <p:cNvSpPr txBox="1"/>
          <p:nvPr/>
        </p:nvSpPr>
        <p:spPr>
          <a:xfrm>
            <a:off x="9689293" y="3190568"/>
            <a:ext cx="226459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Cerebellum</a:t>
            </a:r>
          </a:p>
          <a:p>
            <a:pPr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noradrenergic projections to the cerebellum is thought to mediate motor movements, especially tremor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41" name="TextBox 740">
            <a:extLst>
              <a:ext uri="{FF2B5EF4-FFF2-40B4-BE49-F238E27FC236}">
                <a16:creationId xmlns:a16="http://schemas.microsoft.com/office/drawing/2014/main" id="{F7B7683A-DCA3-4C26-BF5E-61BCD8F5A768}"/>
              </a:ext>
            </a:extLst>
          </p:cNvPr>
          <p:cNvSpPr txBox="1"/>
          <p:nvPr/>
        </p:nvSpPr>
        <p:spPr>
          <a:xfrm>
            <a:off x="3465985" y="5496501"/>
            <a:ext cx="2910426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83"/>
              </a:spcBef>
            </a:pP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Spinal cord</a:t>
            </a:r>
          </a:p>
          <a:p>
            <a:pPr algn="r"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noradrenergic projection to the brainstem controls blood pressure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42" name="TextBox 741">
            <a:extLst>
              <a:ext uri="{FF2B5EF4-FFF2-40B4-BE49-F238E27FC236}">
                <a16:creationId xmlns:a16="http://schemas.microsoft.com/office/drawing/2014/main" id="{6E208DA2-A43B-4CA8-9AAA-4CA42C62FD91}"/>
              </a:ext>
            </a:extLst>
          </p:cNvPr>
          <p:cNvSpPr txBox="1"/>
          <p:nvPr/>
        </p:nvSpPr>
        <p:spPr>
          <a:xfrm>
            <a:off x="8893212" y="899834"/>
            <a:ext cx="2625375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Prefrontal cortex</a:t>
            </a:r>
          </a:p>
          <a:p>
            <a:pPr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noradrenergic projections to the frontal cortex are thought to help regulate mood; others are thought to mediate attention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noradrenergic projection to the limbic cortex is thought to mediate emotions, energy, fatigue, and psychomotor agitation/retardation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743" name="Straight Connector 742">
            <a:extLst>
              <a:ext uri="{FF2B5EF4-FFF2-40B4-BE49-F238E27FC236}">
                <a16:creationId xmlns:a16="http://schemas.microsoft.com/office/drawing/2014/main" id="{FD5F8C84-6F24-4F53-BE2C-0E4CBCF63636}"/>
              </a:ext>
            </a:extLst>
          </p:cNvPr>
          <p:cNvCxnSpPr>
            <a:cxnSpLocks/>
          </p:cNvCxnSpPr>
          <p:nvPr/>
        </p:nvCxnSpPr>
        <p:spPr>
          <a:xfrm flipH="1">
            <a:off x="6547652" y="5229076"/>
            <a:ext cx="1154906" cy="416719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4" name="Straight Connector 743">
            <a:extLst>
              <a:ext uri="{FF2B5EF4-FFF2-40B4-BE49-F238E27FC236}">
                <a16:creationId xmlns:a16="http://schemas.microsoft.com/office/drawing/2014/main" id="{E5BD5348-2A07-4450-909D-65DE13C1E28B}"/>
              </a:ext>
            </a:extLst>
          </p:cNvPr>
          <p:cNvCxnSpPr>
            <a:cxnSpLocks/>
          </p:cNvCxnSpPr>
          <p:nvPr/>
        </p:nvCxnSpPr>
        <p:spPr>
          <a:xfrm>
            <a:off x="8166902" y="1050313"/>
            <a:ext cx="72374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5" name="Straight Connector 744">
            <a:extLst>
              <a:ext uri="{FF2B5EF4-FFF2-40B4-BE49-F238E27FC236}">
                <a16:creationId xmlns:a16="http://schemas.microsoft.com/office/drawing/2014/main" id="{CF2F707F-9630-4D94-A2B0-8F058CEA9423}"/>
              </a:ext>
            </a:extLst>
          </p:cNvPr>
          <p:cNvCxnSpPr>
            <a:cxnSpLocks/>
          </p:cNvCxnSpPr>
          <p:nvPr/>
        </p:nvCxnSpPr>
        <p:spPr>
          <a:xfrm flipH="1">
            <a:off x="6677033" y="1049982"/>
            <a:ext cx="1494631" cy="1032818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9" name="Straight Connector 758">
            <a:extLst>
              <a:ext uri="{FF2B5EF4-FFF2-40B4-BE49-F238E27FC236}">
                <a16:creationId xmlns:a16="http://schemas.microsoft.com/office/drawing/2014/main" id="{993AE682-85BD-4CA9-929D-C9D3E90EF765}"/>
              </a:ext>
            </a:extLst>
          </p:cNvPr>
          <p:cNvCxnSpPr>
            <a:cxnSpLocks/>
          </p:cNvCxnSpPr>
          <p:nvPr/>
        </p:nvCxnSpPr>
        <p:spPr>
          <a:xfrm flipV="1">
            <a:off x="6778633" y="1049982"/>
            <a:ext cx="1393031" cy="1343968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0" name="Straight Connector 759">
            <a:extLst>
              <a:ext uri="{FF2B5EF4-FFF2-40B4-BE49-F238E27FC236}">
                <a16:creationId xmlns:a16="http://schemas.microsoft.com/office/drawing/2014/main" id="{7285CFA7-041C-4B8B-A607-C3D8557FAE09}"/>
              </a:ext>
            </a:extLst>
          </p:cNvPr>
          <p:cNvCxnSpPr/>
          <p:nvPr/>
        </p:nvCxnSpPr>
        <p:spPr>
          <a:xfrm flipV="1">
            <a:off x="6357361" y="5645345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7" name="TextBox 766">
            <a:extLst>
              <a:ext uri="{FF2B5EF4-FFF2-40B4-BE49-F238E27FC236}">
                <a16:creationId xmlns:a16="http://schemas.microsoft.com/office/drawing/2014/main" id="{DA4C87D5-DF31-4989-A477-19BE58CCEB90}"/>
              </a:ext>
            </a:extLst>
          </p:cNvPr>
          <p:cNvSpPr txBox="1"/>
          <p:nvPr/>
        </p:nvSpPr>
        <p:spPr>
          <a:xfrm>
            <a:off x="8450982" y="5311835"/>
            <a:ext cx="3271507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83"/>
              </a:spcBef>
            </a:pPr>
            <a:r>
              <a:rPr lang="en-GB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Locus coeruleus</a:t>
            </a:r>
          </a:p>
          <a:p>
            <a:pPr>
              <a:spcBef>
                <a:spcPts val="383"/>
              </a:spcBef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Noradrenergic projections from the locus coeruleus project to the back of the brain, and are important in arousal and attention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1-3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68" name="Straight Connector 767">
            <a:extLst>
              <a:ext uri="{FF2B5EF4-FFF2-40B4-BE49-F238E27FC236}">
                <a16:creationId xmlns:a16="http://schemas.microsoft.com/office/drawing/2014/main" id="{7188A4DE-F4CE-4CA8-BCF8-3DFB99BEA872}"/>
              </a:ext>
            </a:extLst>
          </p:cNvPr>
          <p:cNvCxnSpPr>
            <a:cxnSpLocks/>
          </p:cNvCxnSpPr>
          <p:nvPr/>
        </p:nvCxnSpPr>
        <p:spPr>
          <a:xfrm>
            <a:off x="8241514" y="5442123"/>
            <a:ext cx="233279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9" name="Straight Connector 768">
            <a:extLst>
              <a:ext uri="{FF2B5EF4-FFF2-40B4-BE49-F238E27FC236}">
                <a16:creationId xmlns:a16="http://schemas.microsoft.com/office/drawing/2014/main" id="{EE50427E-BFAE-46B0-B349-09BDEED7B65E}"/>
              </a:ext>
            </a:extLst>
          </p:cNvPr>
          <p:cNvCxnSpPr>
            <a:cxnSpLocks/>
          </p:cNvCxnSpPr>
          <p:nvPr/>
        </p:nvCxnSpPr>
        <p:spPr>
          <a:xfrm flipH="1" flipV="1">
            <a:off x="7115183" y="4102101"/>
            <a:ext cx="1130300" cy="1339055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867A88C-6F10-4F30-A42B-660E07A87607}"/>
              </a:ext>
            </a:extLst>
          </p:cNvPr>
          <p:cNvCxnSpPr/>
          <p:nvPr/>
        </p:nvCxnSpPr>
        <p:spPr>
          <a:xfrm flipV="1">
            <a:off x="9495401" y="3327389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A74D874-B314-43AF-8542-E05221FDA8C2}"/>
              </a:ext>
            </a:extLst>
          </p:cNvPr>
          <p:cNvCxnSpPr>
            <a:cxnSpLocks/>
          </p:cNvCxnSpPr>
          <p:nvPr/>
        </p:nvCxnSpPr>
        <p:spPr>
          <a:xfrm flipH="1">
            <a:off x="7733514" y="3326274"/>
            <a:ext cx="1762570" cy="590882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9">
            <a:extLst>
              <a:ext uri="{FF2B5EF4-FFF2-40B4-BE49-F238E27FC236}">
                <a16:creationId xmlns:a16="http://schemas.microsoft.com/office/drawing/2014/main" id="{6290C2CC-AB33-47D8-B225-830F7106DCA9}"/>
              </a:ext>
            </a:extLst>
          </p:cNvPr>
          <p:cNvSpPr txBox="1">
            <a:spLocks/>
          </p:cNvSpPr>
          <p:nvPr/>
        </p:nvSpPr>
        <p:spPr>
          <a:xfrm>
            <a:off x="572367" y="3146416"/>
            <a:ext cx="2456494" cy="2740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baseline="300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577246-C04F-4C4C-957F-F7FAFD9805A1}"/>
              </a:ext>
            </a:extLst>
          </p:cNvPr>
          <p:cNvGrpSpPr/>
          <p:nvPr/>
        </p:nvGrpSpPr>
        <p:grpSpPr>
          <a:xfrm>
            <a:off x="2784815" y="87477"/>
            <a:ext cx="2160997" cy="1209491"/>
            <a:chOff x="7323327" y="1508987"/>
            <a:chExt cx="3230507" cy="176189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4FE8AAB-481F-45EC-A401-79F05D92C985}"/>
                </a:ext>
              </a:extLst>
            </p:cNvPr>
            <p:cNvGrpSpPr/>
            <p:nvPr/>
          </p:nvGrpSpPr>
          <p:grpSpPr>
            <a:xfrm>
              <a:off x="7323327" y="1864682"/>
              <a:ext cx="3230507" cy="1406196"/>
              <a:chOff x="1228561" y="1502208"/>
              <a:chExt cx="3230507" cy="1406196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2F7FF88-75A9-4A29-B2D9-A34C2995B044}"/>
                  </a:ext>
                </a:extLst>
              </p:cNvPr>
              <p:cNvSpPr txBox="1"/>
              <p:nvPr/>
            </p:nvSpPr>
            <p:spPr>
              <a:xfrm>
                <a:off x="1401706" y="2539072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HO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DEE188B-5CF6-4103-B750-5F25CE06A9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94093" y="2467376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CFC035F-0DED-48A3-ABDD-70A5D6D79F5C}"/>
                  </a:ext>
                </a:extLst>
              </p:cNvPr>
              <p:cNvSpPr txBox="1"/>
              <p:nvPr/>
            </p:nvSpPr>
            <p:spPr>
              <a:xfrm>
                <a:off x="3856018" y="1559703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NH</a:t>
                </a:r>
                <a:r>
                  <a:rPr lang="en-GB" baseline="-25000" dirty="0">
                    <a:solidFill>
                      <a:schemeClr val="accent1"/>
                    </a:solidFill>
                  </a:rPr>
                  <a:t>2</a:t>
                </a:r>
                <a:endParaRPr lang="en-GB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89DED77-E9C0-42CD-822E-025E20857EFD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0">
                <a:off x="2124920" y="2159789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F8F8AD2-461C-4F73-9DF3-3E56E81926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65924" y="1912502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9C8412D-7980-4771-A16B-1548507150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68852" y="2013883"/>
                <a:ext cx="0" cy="47032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6220A820-C4AE-4C39-B956-5DF8BFE65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4605" y="2005469"/>
                <a:ext cx="0" cy="46638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56802DE-56F6-429C-8B2F-9EB8802724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69610" y="1788434"/>
                <a:ext cx="392876" cy="22682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BA2EE29-C65D-4140-B980-3514C52D64F8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0">
                <a:off x="2760004" y="1669056"/>
                <a:ext cx="0" cy="47032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32E9FBF-EE9F-40A2-8455-CE2AB68AA9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70879" y="2476615"/>
                <a:ext cx="385532" cy="22258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F522946-798C-4316-BDF5-1321AB1F73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9483" y="2464996"/>
                <a:ext cx="406602" cy="23475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D791F15-F0A4-40C2-B99D-2D4F0D1D25F6}"/>
                  </a:ext>
                </a:extLst>
              </p:cNvPr>
              <p:cNvCxnSpPr>
                <a:cxnSpLocks/>
              </p:cNvCxnSpPr>
              <p:nvPr/>
            </p:nvCxnSpPr>
            <p:spPr>
              <a:xfrm rot="3660000">
                <a:off x="2691891" y="2315791"/>
                <a:ext cx="0" cy="36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E8148DA-F591-4A81-9AA1-120D71578A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88089" y="1863906"/>
                <a:ext cx="280042" cy="1616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50F1270-C415-4F4D-8AC5-146409954F2E}"/>
                  </a:ext>
                </a:extLst>
              </p:cNvPr>
              <p:cNvSpPr txBox="1"/>
              <p:nvPr/>
            </p:nvSpPr>
            <p:spPr>
              <a:xfrm>
                <a:off x="1228561" y="1502208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HO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B5E3F2D-6CB5-472A-94D7-BD674CC31D72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2941919" y="1925260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55A3D21-E70B-450F-AD22-2CEEBD3E0778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 flipH="1">
                <a:off x="3253688" y="1925260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63BC7B1-967B-4C60-96F1-9823EEC8A927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3559798" y="1925260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9CA0669-1000-4B03-A841-6E4DF01938A6}"/>
                </a:ext>
              </a:extLst>
            </p:cNvPr>
            <p:cNvSpPr/>
            <p:nvPr/>
          </p:nvSpPr>
          <p:spPr>
            <a:xfrm flipV="1">
              <a:off x="9332026" y="1832384"/>
              <a:ext cx="76200" cy="360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17B8BEB-49DC-4BF2-829D-180F944A2434}"/>
                </a:ext>
              </a:extLst>
            </p:cNvPr>
            <p:cNvSpPr txBox="1"/>
            <p:nvPr/>
          </p:nvSpPr>
          <p:spPr>
            <a:xfrm>
              <a:off x="8997539" y="1508987"/>
              <a:ext cx="530915" cy="36933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GB" dirty="0">
                  <a:solidFill>
                    <a:schemeClr val="accent1"/>
                  </a:solidFill>
                </a:rPr>
                <a:t>OH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EBE826-2799-4B71-8E27-16A74C177A52}"/>
                </a:ext>
              </a:extLst>
            </p:cNvPr>
            <p:cNvCxnSpPr/>
            <p:nvPr/>
          </p:nvCxnSpPr>
          <p:spPr>
            <a:xfrm>
              <a:off x="9371207" y="1837734"/>
              <a:ext cx="0" cy="3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/>
    <p:extLst>
      <p:ext uri="{BB962C8B-B14F-4D97-AF65-F5344CB8AC3E}">
        <p14:creationId xmlns:p14="http://schemas.microsoft.com/office/powerpoint/2010/main" val="19725869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QZtG50d"/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709</TotalTime>
  <Words>497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Noradrenaline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1365</cp:revision>
  <cp:lastPrinted>2022-02-04T08:01:23Z</cp:lastPrinted>
  <dcterms:created xsi:type="dcterms:W3CDTF">2017-01-23T14:24:15Z</dcterms:created>
  <dcterms:modified xsi:type="dcterms:W3CDTF">2022-02-23T12:35:27Z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